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594" r:id="rId2"/>
    <p:sldId id="609" r:id="rId3"/>
    <p:sldId id="595" r:id="rId4"/>
    <p:sldId id="596" r:id="rId5"/>
    <p:sldId id="598" r:id="rId6"/>
    <p:sldId id="599" r:id="rId7"/>
    <p:sldId id="621" r:id="rId8"/>
    <p:sldId id="600" r:id="rId9"/>
    <p:sldId id="601" r:id="rId10"/>
    <p:sldId id="612" r:id="rId11"/>
    <p:sldId id="617" r:id="rId12"/>
    <p:sldId id="615" r:id="rId13"/>
    <p:sldId id="622" r:id="rId14"/>
    <p:sldId id="614" r:id="rId15"/>
    <p:sldId id="623" r:id="rId16"/>
    <p:sldId id="616" r:id="rId17"/>
    <p:sldId id="604" r:id="rId18"/>
    <p:sldId id="605" r:id="rId19"/>
    <p:sldId id="606" r:id="rId20"/>
    <p:sldId id="613" r:id="rId21"/>
    <p:sldId id="608" r:id="rId22"/>
    <p:sldId id="607" r:id="rId23"/>
    <p:sldId id="602" r:id="rId24"/>
    <p:sldId id="619" r:id="rId25"/>
    <p:sldId id="620" r:id="rId26"/>
    <p:sldId id="618" r:id="rId27"/>
    <p:sldId id="592" r:id="rId28"/>
    <p:sldId id="593" r:id="rId29"/>
    <p:sldId id="521" r:id="rId30"/>
    <p:sldId id="586" r:id="rId31"/>
    <p:sldId id="584" r:id="rId32"/>
    <p:sldId id="564" r:id="rId33"/>
    <p:sldId id="59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EBCA44-13B4-456C-9040-7A58B5822C02}">
          <p14:sldIdLst>
            <p14:sldId id="594"/>
            <p14:sldId id="609"/>
            <p14:sldId id="595"/>
            <p14:sldId id="596"/>
            <p14:sldId id="598"/>
            <p14:sldId id="599"/>
            <p14:sldId id="621"/>
            <p14:sldId id="600"/>
            <p14:sldId id="601"/>
            <p14:sldId id="612"/>
            <p14:sldId id="617"/>
            <p14:sldId id="615"/>
            <p14:sldId id="622"/>
            <p14:sldId id="614"/>
            <p14:sldId id="623"/>
            <p14:sldId id="616"/>
            <p14:sldId id="604"/>
            <p14:sldId id="605"/>
            <p14:sldId id="606"/>
            <p14:sldId id="613"/>
            <p14:sldId id="608"/>
            <p14:sldId id="607"/>
            <p14:sldId id="602"/>
            <p14:sldId id="619"/>
            <p14:sldId id="620"/>
            <p14:sldId id="618"/>
            <p14:sldId id="592"/>
            <p14:sldId id="593"/>
            <p14:sldId id="521"/>
            <p14:sldId id="586"/>
            <p14:sldId id="584"/>
            <p14:sldId id="564"/>
            <p14:sldId id="597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teza namvar" initials="mn" lastIdx="1" clrIdx="0">
    <p:extLst>
      <p:ext uri="{19B8F6BF-5375-455C-9EA6-DF929625EA0E}">
        <p15:presenceInfo xmlns:p15="http://schemas.microsoft.com/office/powerpoint/2012/main" userId="morteza namv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CCFF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F30FBB-DD5E-4CE8-8F19-C747A4A42168}" v="204" dt="2021-05-19T03:38:32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30" autoAdjust="0"/>
    <p:restoredTop sz="94963" autoAdjust="0"/>
  </p:normalViewPr>
  <p:slideViewPr>
    <p:cSldViewPr snapToGrid="0">
      <p:cViewPr varScale="1">
        <p:scale>
          <a:sx n="80" d="100"/>
          <a:sy n="80" d="100"/>
        </p:scale>
        <p:origin x="600" y="67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B1DB8-D9B6-4B9C-81B9-C80C6B7A63E2}" type="datetimeFigureOut">
              <a:rPr lang="en-IE" smtClean="0"/>
              <a:t>04/11/2025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B52C3-F403-4396-A21B-95025125BDE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02870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E673D-988D-465F-A878-8670C341558C}" type="datetimeFigureOut">
              <a:rPr lang="en-IE" smtClean="0"/>
              <a:t>04/11/2025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FC3A0-FA64-4D99-82F4-58BAB2FE61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36574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B1538-4E72-25B6-8BE4-5823D992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56BE3E-F81E-A2A3-CE95-3B938B070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FE9664-F6B4-6A9C-9393-88A50CF5C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452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E5F9E-8F5D-5986-6643-354419557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C9C269-59C4-C4D3-F32E-A9FD222226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75594-D584-2447-1D65-47F4F16C0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47232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8FEB3-45DB-12D9-9EED-E6980725F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6F9C4D-09F4-41CF-CF16-0B9AC3E4D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D02C8-E7F4-BFC6-A997-21F162D2B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25698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62396-5F52-3B9A-B16A-9CE5BB7E7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73E39-2742-35F8-1980-2469BA62B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FADA-6575-75DF-9952-29C8B9919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31673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54F6F-F75E-8D08-F940-7C025CA4B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2BB476-E48A-A972-D74A-A5A0F23D9E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0EFD8-803F-D2B1-8DBE-B6F0E264A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57894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B50D9-7207-2713-46C3-D7447446F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68EB52-242E-FA7B-08BB-616EA4ED6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228E44-61FA-DE9F-B5A3-6AB83A8E2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90147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409DA-A237-F490-F1E1-15964EFB3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065F7C-1D06-292B-62CB-50C341FB4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58F65C-D834-0E83-CC9E-B7171D7CFA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38489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F05B0-5D32-D971-F348-B1C417D11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8D9AD-8B95-168A-EF61-7EEA1EFDF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175F4-EF3B-D457-7CA2-0C86262AB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52425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CEE5-91C9-0786-6578-456209237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6813C-8CAB-C966-8C21-0C5A853C2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72DE62-E6C1-1BFA-75DC-A6137F120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20326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2594E-0F31-F5FE-F84B-3A92E45C3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D37AD-A86E-012E-7AAB-1D256ACAE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B6ABE-661D-3153-67F1-5D97CABA8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31521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45944-0370-5CE9-077B-0AF5CE185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82B22-4E49-86A5-0EFF-30C76652B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01EB1F-302F-AAC0-B4BB-64918A215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28057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91143-A18F-C9AF-F9F9-E6C3432FB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B455E7-A871-48EF-11F1-F5C1D2309F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F424AD-DC8B-381E-7086-CD9D57559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11588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078CC-DBE9-C750-A45A-B1152D678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07B155-7BFC-065F-6593-593A282FC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63D20-FF73-621D-3942-368E2AA1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10029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32879-900B-B651-D3B1-F460D7605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4A39DC-3219-2CFB-AC4E-DD14D2E88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EF99D1-62FB-3E05-702A-A9117E152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2064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E0A56-1F55-F2F6-39C2-691BD135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D75781-E067-E872-BEF5-A6A0452F2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364C1-6A7C-D69E-85FE-BD540D4D3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772403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B42EF-C52A-6ECC-B0AB-DEAC33C4B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8689B9-8E54-5634-084E-7F74E40CF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37769-A6EC-FD98-8FBE-205190474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7359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82F9-0AAB-DEF3-621E-19387FEC1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8E9EBC-D43D-F431-92C8-2672F0749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9AB74B-F48C-F23F-3DD3-023BDF1BE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456121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CEEF1-68ED-07E7-3894-CDAB438A9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B2715-70FD-C025-5F76-B77D110C3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256E04-FFF7-3D05-2437-0DC0A567D5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334134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5506F-783A-115D-A0F6-40B93FB3F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AB0159-784B-F5AF-F7A5-0CD1C8C41F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FC3D72-4E93-39E2-5A18-358B9A9F3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61690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67B1E-91CF-E1BE-97E6-DA41B2A46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489D5-4C18-4381-BA73-75BCDE98C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09CC3-EDAD-B585-FEC5-24BAAC612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72471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040B-C9E7-B62E-69A2-46D38D378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E8985-CE3E-7751-BDAA-C9F931E54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52E114-9365-B639-BD77-784525871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45970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46449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328A6-A708-76F1-9459-F9DE35B99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0FF9-6AE9-2B35-E984-403EE9791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61434D-8E2E-20D8-CEA3-B78CF1AED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564648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29422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69792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808147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6D7A2-E263-5B29-3077-3BFA50AAE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26EBE-4C67-B11A-93A7-F986CD8FED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7C757D-7CFD-1A3F-558B-9C0385B6A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3512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D4461-645E-544E-CC98-47D714968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3E9F1-C937-05D5-72E6-2769E565F2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030D4-62C7-F400-5418-CF6819BCF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15816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ED64-35A7-6E0C-7739-A7F57D3ED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77589-258A-0D20-9C29-EA3161AF7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AAACCE-7061-8A0D-0E0E-503C380D4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84335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EF06-215C-1684-2489-40CF96E40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EE58DD-F38D-B97A-2ACA-FD9EB6B23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30586-8C01-8FF8-57E5-7223C18E7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4581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CE36E-3954-2DFA-7B33-3B938EEF3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4DEDC-08E7-E80C-4C6B-DBCA97E60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7C65B-AD37-EDC1-0E02-A59F69476C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95713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B82E-170D-C142-5B7C-2347F786D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7DDC36-2164-D4D2-866E-3E281D527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92CD82-24AB-5AC5-53A0-6059A7C24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20780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A09B0-486E-2D46-D0DD-BF4AC8EE1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23AA5-4176-6C2E-3873-666D96668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7CC5E6-CE94-022B-0246-C61850286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26537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6655-1CCF-4936-8834-2AFE020D8408}" type="datetime1">
              <a:rPr lang="en-IE" smtClean="0"/>
              <a:t>04/11/2025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0ACF1-B1B7-479F-ADCB-64BF90C9092A}" type="datetime1">
              <a:rPr lang="en-IE" smtClean="0"/>
              <a:t>04/11/2025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B253-D618-411A-91D6-8DA0F385568F}" type="datetime1">
              <a:rPr lang="en-IE" smtClean="0"/>
              <a:t>04/11/2025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112D-1196-4FB8-8EA5-3C8BF59E6775}" type="datetime1">
              <a:rPr lang="en-IE" smtClean="0"/>
              <a:t>04/11/2025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F9AD-884C-4203-B8D2-33454402696B}" type="datetime1">
              <a:rPr lang="en-IE" smtClean="0"/>
              <a:t>04/11/2025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A09B-8A0F-426C-93EF-60C87F437425}" type="datetime1">
              <a:rPr lang="en-IE" smtClean="0"/>
              <a:t>04/11/2025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F00C-ECC7-49E1-8AD4-97E5C58D7441}" type="datetime1">
              <a:rPr lang="en-IE" smtClean="0"/>
              <a:t>04/11/2025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6FC0-ED85-4A35-B8A0-47A26B626F6A}" type="datetime1">
              <a:rPr lang="en-IE" smtClean="0"/>
              <a:t>04/11/2025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1C52-E788-4C4C-9D30-679939A4A777}" type="datetime1">
              <a:rPr lang="en-IE" smtClean="0"/>
              <a:t>04/11/2025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9741-F725-4EB2-B3A2-2E92D5831ABD}" type="datetime1">
              <a:rPr lang="en-IE" smtClean="0"/>
              <a:t>04/11/2025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35F4C-0AE5-4127-AB10-E8D01C2BFA31}" type="datetime1">
              <a:rPr lang="en-IE" smtClean="0"/>
              <a:t>04/11/2025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43464B93-ACDD-427D-9464-D3DACDEF01BC}" type="datetime1">
              <a:rPr lang="en-IE" smtClean="0"/>
              <a:t>04/11/2025</a:t>
            </a:fld>
            <a:endParaRPr lang="en-IE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IE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openxmlformats.org/officeDocument/2006/relationships/image" Target="../media/image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6.png"/><Relationship Id="rId4" Type="http://schemas.openxmlformats.org/officeDocument/2006/relationships/video" Target="../media/media3.mp4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9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300.png"/><Relationship Id="rId4" Type="http://schemas.openxmlformats.org/officeDocument/2006/relationships/image" Target="../media/image2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29E7E-F483-EDCA-8DBF-E36A6EDA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C6E4EBD-CE26-BB00-040F-866D3D4AB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8A661-A402-CC16-CF8A-856AAAC7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5F00BC-D424-6021-A103-3A8B740317FB}"/>
              </a:ext>
            </a:extLst>
          </p:cNvPr>
          <p:cNvSpPr/>
          <p:nvPr/>
        </p:nvSpPr>
        <p:spPr>
          <a:xfrm>
            <a:off x="0" y="456564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C7E7A-EFB0-DDE3-2C8C-4DA4D30D526E}"/>
              </a:ext>
            </a:extLst>
          </p:cNvPr>
          <p:cNvSpPr txBox="1"/>
          <p:nvPr/>
        </p:nvSpPr>
        <p:spPr>
          <a:xfrm>
            <a:off x="3463391" y="6012418"/>
            <a:ext cx="5921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eXGyreAdventor-Bold"/>
              </a:rPr>
              <a:t>https://www.youtube.com/watch?v=BEWjOCVEN7M</a:t>
            </a:r>
            <a:endParaRPr lang="en-US" b="1" dirty="0"/>
          </a:p>
        </p:txBody>
      </p:sp>
      <p:pic>
        <p:nvPicPr>
          <p:cNvPr id="9" name="YTDown.com_YouTube_The-Pathway-of-Blood-Flow-Through-the-He_Media_BEWjOCVEN7M_001_480p">
            <a:hlinkClick r:id="" action="ppaction://media"/>
            <a:extLst>
              <a:ext uri="{FF2B5EF4-FFF2-40B4-BE49-F238E27FC236}">
                <a16:creationId xmlns:a16="http://schemas.microsoft.com/office/drawing/2014/main" id="{E31F3382-F1C7-09CD-EB9B-D0F11CD3C5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7800" y="1028700"/>
            <a:ext cx="8875172" cy="49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6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339D5-4142-9740-9D6E-316447C1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7487AAF-B316-5AD6-4671-B3C2479675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5EB201-6C34-504F-F796-8693BB60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10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7EF62-7323-718A-92F5-C89E74EC0905}"/>
              </a:ext>
            </a:extLst>
          </p:cNvPr>
          <p:cNvSpPr/>
          <p:nvPr/>
        </p:nvSpPr>
        <p:spPr>
          <a:xfrm>
            <a:off x="0" y="456564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content of the DICOM files over time</a:t>
            </a:r>
          </a:p>
        </p:txBody>
      </p:sp>
      <p:pic>
        <p:nvPicPr>
          <p:cNvPr id="4" name="dicom_movie">
            <a:hlinkClick r:id="" action="ppaction://media"/>
            <a:extLst>
              <a:ext uri="{FF2B5EF4-FFF2-40B4-BE49-F238E27FC236}">
                <a16:creationId xmlns:a16="http://schemas.microsoft.com/office/drawing/2014/main" id="{AA805B82-89A5-4918-A969-42AFD77CBD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91474" y="1553588"/>
            <a:ext cx="2962060" cy="3948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5D3F77-E4ED-EBB9-DF7B-5F7361D9DEB7}"/>
              </a:ext>
            </a:extLst>
          </p:cNvPr>
          <p:cNvSpPr txBox="1"/>
          <p:nvPr/>
        </p:nvSpPr>
        <p:spPr>
          <a:xfrm>
            <a:off x="7741776" y="6434846"/>
            <a:ext cx="4145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Blood flow through the heart, animation.</a:t>
            </a:r>
          </a:p>
        </p:txBody>
      </p:sp>
      <p:pic>
        <p:nvPicPr>
          <p:cNvPr id="11" name="Picture 10" descr="A graph showing a blue line&#10;&#10;AI-generated content may be incorrect.">
            <a:extLst>
              <a:ext uri="{FF2B5EF4-FFF2-40B4-BE49-F238E27FC236}">
                <a16:creationId xmlns:a16="http://schemas.microsoft.com/office/drawing/2014/main" id="{4B5C83D1-37D2-7AFF-F540-0E77696BF0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0" y="966094"/>
            <a:ext cx="4236705" cy="2517772"/>
          </a:xfrm>
          <a:prstGeom prst="rect">
            <a:avLst/>
          </a:prstGeom>
        </p:spPr>
      </p:pic>
      <p:pic>
        <p:nvPicPr>
          <p:cNvPr id="13" name="Picture 12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1C183239-8ED6-8ACD-FAA8-50F08B7DFA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0" y="3969822"/>
            <a:ext cx="4286035" cy="2547088"/>
          </a:xfrm>
          <a:prstGeom prst="rect">
            <a:avLst/>
          </a:prstGeom>
        </p:spPr>
      </p:pic>
      <p:pic>
        <p:nvPicPr>
          <p:cNvPr id="14" name="dicom_movie">
            <a:hlinkClick r:id="" action="ppaction://media"/>
            <a:extLst>
              <a:ext uri="{FF2B5EF4-FFF2-40B4-BE49-F238E27FC236}">
                <a16:creationId xmlns:a16="http://schemas.microsoft.com/office/drawing/2014/main" id="{FDF180DF-3246-E2E8-5C6F-55DC2335E6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637001" y="1081400"/>
            <a:ext cx="4027718" cy="5368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C3BA90-2448-30DD-1212-B1C8FBCAFE07}"/>
              </a:ext>
            </a:extLst>
          </p:cNvPr>
          <p:cNvSpPr txBox="1"/>
          <p:nvPr/>
        </p:nvSpPr>
        <p:spPr>
          <a:xfrm>
            <a:off x="881278" y="3383886"/>
            <a:ext cx="4736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signal intensity at a pixel of Blood flow region.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CECF17-9E4C-493F-720D-2C206781A11F}"/>
              </a:ext>
            </a:extLst>
          </p:cNvPr>
          <p:cNvSpPr txBox="1"/>
          <p:nvPr/>
        </p:nvSpPr>
        <p:spPr>
          <a:xfrm>
            <a:off x="881278" y="6434846"/>
            <a:ext cx="54731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signal intensity at a pixel of myocardium region.</a:t>
            </a:r>
          </a:p>
        </p:txBody>
      </p:sp>
    </p:spTree>
    <p:extLst>
      <p:ext uri="{BB962C8B-B14F-4D97-AF65-F5344CB8AC3E}">
        <p14:creationId xmlns:p14="http://schemas.microsoft.com/office/powerpoint/2010/main" val="252154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826B0-49A2-9C46-B09D-0EAD49DC5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EF288ED4-6934-6171-CFA9-E1E62FB05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9178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BF93D4-9929-D7B8-41EE-0F07FDD4D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420D96-AFA2-5D60-416B-E4B462DD31A9}"/>
              </a:ext>
            </a:extLst>
          </p:cNvPr>
          <p:cNvSpPr/>
          <p:nvPr/>
        </p:nvSpPr>
        <p:spPr>
          <a:xfrm>
            <a:off x="0" y="596889"/>
            <a:ext cx="6147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Deconvolution approach using Fermi constraint fitting</a:t>
            </a:r>
          </a:p>
        </p:txBody>
      </p:sp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00CDEBDB-40EB-0DBE-5519-B2770C9BFE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738"/>
            <a:ext cx="3609975" cy="2156262"/>
          </a:xfrm>
          <a:prstGeom prst="rect">
            <a:avLst/>
          </a:prstGeom>
        </p:spPr>
      </p:pic>
      <p:pic>
        <p:nvPicPr>
          <p:cNvPr id="12" name="Picture 11" descr="A graph with a blue line&#10;&#10;AI-generated content may be incorrect.">
            <a:extLst>
              <a:ext uri="{FF2B5EF4-FFF2-40B4-BE49-F238E27FC236}">
                <a16:creationId xmlns:a16="http://schemas.microsoft.com/office/drawing/2014/main" id="{9E63C8DC-BBC8-BA04-2AA7-6F1302AFF7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30" y="1272738"/>
            <a:ext cx="3609976" cy="2156262"/>
          </a:xfrm>
          <a:prstGeom prst="rect">
            <a:avLst/>
          </a:prstGeom>
        </p:spPr>
      </p:pic>
      <p:pic>
        <p:nvPicPr>
          <p:cNvPr id="14" name="Picture 13" descr="A graph with a blue line&#10;&#10;AI-generated content may be incorrect.">
            <a:extLst>
              <a:ext uri="{FF2B5EF4-FFF2-40B4-BE49-F238E27FC236}">
                <a16:creationId xmlns:a16="http://schemas.microsoft.com/office/drawing/2014/main" id="{F3FEC285-7542-C234-0F31-A91DD5D5B2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861" y="1272738"/>
            <a:ext cx="3609977" cy="21562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908E8C0-0EE1-18FF-4B1C-BA2285689246}"/>
              </a:ext>
            </a:extLst>
          </p:cNvPr>
          <p:cNvSpPr/>
          <p:nvPr/>
        </p:nvSpPr>
        <p:spPr>
          <a:xfrm>
            <a:off x="3742846" y="2085339"/>
            <a:ext cx="3667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*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3AF244-CB2E-A0CF-341A-04D4BA83084E}"/>
              </a:ext>
            </a:extLst>
          </p:cNvPr>
          <p:cNvSpPr/>
          <p:nvPr/>
        </p:nvSpPr>
        <p:spPr>
          <a:xfrm>
            <a:off x="7985277" y="1996926"/>
            <a:ext cx="3667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=</a:t>
            </a:r>
          </a:p>
        </p:txBody>
      </p:sp>
      <p:pic>
        <p:nvPicPr>
          <p:cNvPr id="21" name="Picture 20" descr="A graph of a function&#10;&#10;AI-generated content may be incorrect.">
            <a:extLst>
              <a:ext uri="{FF2B5EF4-FFF2-40B4-BE49-F238E27FC236}">
                <a16:creationId xmlns:a16="http://schemas.microsoft.com/office/drawing/2014/main" id="{9C203A38-42D0-F025-B6D0-A8F272E759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503" y="3710328"/>
            <a:ext cx="5166335" cy="30702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EC095E-83BF-7C40-6B7C-39853D2C7C30}"/>
              </a:ext>
            </a:extLst>
          </p:cNvPr>
          <p:cNvSpPr txBox="1"/>
          <p:nvPr/>
        </p:nvSpPr>
        <p:spPr>
          <a:xfrm>
            <a:off x="208083" y="3491560"/>
            <a:ext cx="6768588" cy="2776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Approximate a fermi function with an initial guess (tau_0, F, k)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Do the convolution step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Find the result curve (MYO)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Repeat this process until the error being minimum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The optimized F values is MBF</a:t>
            </a:r>
          </a:p>
        </p:txBody>
      </p:sp>
    </p:spTree>
    <p:extLst>
      <p:ext uri="{BB962C8B-B14F-4D97-AF65-F5344CB8AC3E}">
        <p14:creationId xmlns:p14="http://schemas.microsoft.com/office/powerpoint/2010/main" val="275937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28BFF-926B-1104-8B2F-757CE893D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498EB99-BB7F-33DD-E753-6885B7054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1F3EC-19B5-3F57-2471-EACF0216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9848B6-40DD-6D0A-778A-911136CE27D4}"/>
              </a:ext>
            </a:extLst>
          </p:cNvPr>
          <p:cNvSpPr/>
          <p:nvPr/>
        </p:nvSpPr>
        <p:spPr>
          <a:xfrm>
            <a:off x="0" y="456564"/>
            <a:ext cx="5711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How to create synthetic data to do the verification</a:t>
            </a:r>
          </a:p>
        </p:txBody>
      </p:sp>
      <p:pic>
        <p:nvPicPr>
          <p:cNvPr id="16" name="Picture 15" descr="A graph with a blue line&#10;&#10;AI-generated content may be incorrect.">
            <a:extLst>
              <a:ext uri="{FF2B5EF4-FFF2-40B4-BE49-F238E27FC236}">
                <a16:creationId xmlns:a16="http://schemas.microsoft.com/office/drawing/2014/main" id="{83911B26-3C8D-AA71-285F-4FAE3216D4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9825"/>
            <a:ext cx="3848290" cy="2286947"/>
          </a:xfrm>
          <a:prstGeom prst="rect">
            <a:avLst/>
          </a:prstGeom>
        </p:spPr>
      </p:pic>
      <p:pic>
        <p:nvPicPr>
          <p:cNvPr id="20" name="Picture 19" descr="A graph with a blue line&#10;&#10;AI-generated content may be incorrect.">
            <a:extLst>
              <a:ext uri="{FF2B5EF4-FFF2-40B4-BE49-F238E27FC236}">
                <a16:creationId xmlns:a16="http://schemas.microsoft.com/office/drawing/2014/main" id="{9568F235-57A4-CF01-85E2-33A159A9A8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198" y="1038225"/>
            <a:ext cx="3848290" cy="2286947"/>
          </a:xfrm>
          <a:prstGeom prst="rect">
            <a:avLst/>
          </a:prstGeom>
        </p:spPr>
      </p:pic>
      <p:pic>
        <p:nvPicPr>
          <p:cNvPr id="22" name="Picture 21" descr="A graph with a blue line&#10;&#10;AI-generated content may be incorrect.">
            <a:extLst>
              <a:ext uri="{FF2B5EF4-FFF2-40B4-BE49-F238E27FC236}">
                <a16:creationId xmlns:a16="http://schemas.microsoft.com/office/drawing/2014/main" id="{897B01A7-A97B-A0BA-192F-B4E171D54E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67" y="3919007"/>
            <a:ext cx="3848290" cy="2286947"/>
          </a:xfrm>
          <a:prstGeom prst="rect">
            <a:avLst/>
          </a:prstGeom>
        </p:spPr>
      </p:pic>
      <p:pic>
        <p:nvPicPr>
          <p:cNvPr id="24" name="Picture 23" descr="A graph with a blue line&#10;&#10;AI-generated content may be incorrect.">
            <a:extLst>
              <a:ext uri="{FF2B5EF4-FFF2-40B4-BE49-F238E27FC236}">
                <a16:creationId xmlns:a16="http://schemas.microsoft.com/office/drawing/2014/main" id="{F28A06E8-552F-EF41-0578-CD2D1553FA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557" y="3919007"/>
            <a:ext cx="3907931" cy="2322391"/>
          </a:xfrm>
          <a:prstGeom prst="rect">
            <a:avLst/>
          </a:prstGeom>
        </p:spPr>
      </p:pic>
      <p:pic>
        <p:nvPicPr>
          <p:cNvPr id="25" name="Picture 24" descr="A graph of a test&#10;&#10;AI-generated content may be incorrect.">
            <a:extLst>
              <a:ext uri="{FF2B5EF4-FFF2-40B4-BE49-F238E27FC236}">
                <a16:creationId xmlns:a16="http://schemas.microsoft.com/office/drawing/2014/main" id="{61B9426D-F41D-FA17-01B2-4BB9506EAF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35" y="2188561"/>
            <a:ext cx="7814863" cy="4669439"/>
          </a:xfrm>
          <a:prstGeom prst="rect">
            <a:avLst/>
          </a:prstGeom>
        </p:spPr>
      </p:pic>
      <p:pic>
        <p:nvPicPr>
          <p:cNvPr id="18" name="Picture 17" descr="A graph with a blue line&#10;&#10;AI-generated content may be incorrect.">
            <a:extLst>
              <a:ext uri="{FF2B5EF4-FFF2-40B4-BE49-F238E27FC236}">
                <a16:creationId xmlns:a16="http://schemas.microsoft.com/office/drawing/2014/main" id="{9BCB2979-63F0-44EE-7C65-F4F3CA6FCD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67" y="1038225"/>
            <a:ext cx="3848290" cy="22869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9DA8C-D4C6-2C42-FD5E-0C014ED7D6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8764" y="1520409"/>
            <a:ext cx="4866111" cy="545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D81A96-2371-E083-5B82-F73F2230D478}"/>
              </a:ext>
            </a:extLst>
          </p:cNvPr>
          <p:cNvSpPr txBox="1"/>
          <p:nvPr/>
        </p:nvSpPr>
        <p:spPr>
          <a:xfrm>
            <a:off x="709166" y="1139106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 gamma variate function to simulate blood pool SI:</a:t>
            </a:r>
          </a:p>
        </p:txBody>
      </p:sp>
    </p:spTree>
    <p:extLst>
      <p:ext uri="{BB962C8B-B14F-4D97-AF65-F5344CB8AC3E}">
        <p14:creationId xmlns:p14="http://schemas.microsoft.com/office/powerpoint/2010/main" val="283959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6C03B-1253-1AB3-2F49-F33465155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C45D98D2-6705-5CEA-0C3D-EDDBB73ED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184DEF-2705-AFD5-CD04-204140D54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84C286-A2C5-4972-AE06-D4870BBE2418}"/>
              </a:ext>
            </a:extLst>
          </p:cNvPr>
          <p:cNvSpPr/>
          <p:nvPr/>
        </p:nvSpPr>
        <p:spPr>
          <a:xfrm>
            <a:off x="0" y="553979"/>
            <a:ext cx="5814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Developing a series of images with only two pixels: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9236AE-5EEA-05E6-B4E7-B1E68A438385}"/>
              </a:ext>
            </a:extLst>
          </p:cNvPr>
          <p:cNvSpPr/>
          <p:nvPr/>
        </p:nvSpPr>
        <p:spPr>
          <a:xfrm>
            <a:off x="3067050" y="2775773"/>
            <a:ext cx="704850" cy="6572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5888EF-A880-267B-7271-5A4553EA61E4}"/>
              </a:ext>
            </a:extLst>
          </p:cNvPr>
          <p:cNvSpPr/>
          <p:nvPr/>
        </p:nvSpPr>
        <p:spPr>
          <a:xfrm>
            <a:off x="3067050" y="3499673"/>
            <a:ext cx="704850" cy="628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58C927-FC50-0EC8-82F8-0FA9A8E06088}"/>
              </a:ext>
            </a:extLst>
          </p:cNvPr>
          <p:cNvSpPr txBox="1"/>
          <p:nvPr/>
        </p:nvSpPr>
        <p:spPr>
          <a:xfrm>
            <a:off x="780015" y="2919719"/>
            <a:ext cx="2023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Blood pool pixel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391893-50D9-776A-AB57-AE628993592B}"/>
              </a:ext>
            </a:extLst>
          </p:cNvPr>
          <p:cNvSpPr txBox="1"/>
          <p:nvPr/>
        </p:nvSpPr>
        <p:spPr>
          <a:xfrm>
            <a:off x="780014" y="3629332"/>
            <a:ext cx="2023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Myocardial pixel</a:t>
            </a:r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CB00720-6D65-FD26-A9EA-35B3B32061FC}"/>
              </a:ext>
            </a:extLst>
          </p:cNvPr>
          <p:cNvSpPr/>
          <p:nvPr/>
        </p:nvSpPr>
        <p:spPr>
          <a:xfrm>
            <a:off x="4287440" y="3067102"/>
            <a:ext cx="2028825" cy="688453"/>
          </a:xfrm>
          <a:prstGeom prst="rightArrow">
            <a:avLst>
              <a:gd name="adj1" fmla="val 37211"/>
              <a:gd name="adj2" fmla="val 48040"/>
            </a:avLst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AA1444-B69D-A306-978A-D845E87A4CB1}"/>
              </a:ext>
            </a:extLst>
          </p:cNvPr>
          <p:cNvSpPr txBox="1"/>
          <p:nvPr/>
        </p:nvSpPr>
        <p:spPr>
          <a:xfrm>
            <a:off x="6660356" y="3226663"/>
            <a:ext cx="3026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For developing unit test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3E5012-182E-175C-459C-EA45765FA719}"/>
              </a:ext>
            </a:extLst>
          </p:cNvPr>
          <p:cNvSpPr/>
          <p:nvPr/>
        </p:nvSpPr>
        <p:spPr>
          <a:xfrm>
            <a:off x="2981325" y="2673761"/>
            <a:ext cx="876299" cy="15104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32C6CFA-2791-9451-554B-95C029220332}"/>
              </a:ext>
            </a:extLst>
          </p:cNvPr>
          <p:cNvCxnSpPr/>
          <p:nvPr/>
        </p:nvCxnSpPr>
        <p:spPr>
          <a:xfrm flipH="1">
            <a:off x="3559071" y="1694886"/>
            <a:ext cx="1485900" cy="892586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73760C3-7991-F940-3A5C-7DB9694142F7}"/>
              </a:ext>
            </a:extLst>
          </p:cNvPr>
          <p:cNvSpPr txBox="1"/>
          <p:nvPr/>
        </p:nvSpPr>
        <p:spPr>
          <a:xfrm>
            <a:off x="5044971" y="1385889"/>
            <a:ext cx="1877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DICOM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4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C9C9-35B8-8460-0A4C-FB37518A4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EC1490A2-A4CD-474A-26C5-886544D36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FB248C-D44E-72AC-3ACC-1C5DB68AE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099968-F14A-708F-E8C6-E305421BAA67}"/>
              </a:ext>
            </a:extLst>
          </p:cNvPr>
          <p:cNvSpPr/>
          <p:nvPr/>
        </p:nvSpPr>
        <p:spPr>
          <a:xfrm>
            <a:off x="0" y="573348"/>
            <a:ext cx="5224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Developing a test by simplifying the geometry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F51DB1-0110-506B-183A-C50CECF8B8E1}"/>
              </a:ext>
            </a:extLst>
          </p:cNvPr>
          <p:cNvSpPr txBox="1"/>
          <p:nvPr/>
        </p:nvSpPr>
        <p:spPr>
          <a:xfrm>
            <a:off x="5401420" y="5219687"/>
            <a:ext cx="2209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Blood pool region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6B1EE4-48FD-B5F7-E8AB-4B537DC7DF73}"/>
              </a:ext>
            </a:extLst>
          </p:cNvPr>
          <p:cNvSpPr txBox="1"/>
          <p:nvPr/>
        </p:nvSpPr>
        <p:spPr>
          <a:xfrm>
            <a:off x="9194807" y="5110485"/>
            <a:ext cx="2296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Myocardial region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555D4A-24FD-EF09-859C-3A334BF666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10" y="1759170"/>
            <a:ext cx="3444915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67D5FC-8129-475B-100D-1DFF146075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561" y="1714499"/>
            <a:ext cx="3444916" cy="3429001"/>
          </a:xfrm>
          <a:prstGeom prst="rect">
            <a:avLst/>
          </a:prstGeom>
        </p:spPr>
      </p:pic>
      <p:pic>
        <p:nvPicPr>
          <p:cNvPr id="14" name="dicom_movie">
            <a:hlinkClick r:id="" action="ppaction://media"/>
            <a:extLst>
              <a:ext uri="{FF2B5EF4-FFF2-40B4-BE49-F238E27FC236}">
                <a16:creationId xmlns:a16="http://schemas.microsoft.com/office/drawing/2014/main" id="{FD84BC8C-4A99-A46F-8E76-789CF947D8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8523" y="1939925"/>
            <a:ext cx="3248245" cy="32482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7317A2-688E-8976-5A4A-225564387E3E}"/>
              </a:ext>
            </a:extLst>
          </p:cNvPr>
          <p:cNvSpPr txBox="1"/>
          <p:nvPr/>
        </p:nvSpPr>
        <p:spPr>
          <a:xfrm>
            <a:off x="367085" y="1089142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Image size = (50*50) pixels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1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47ABB-8241-F9BB-9B8F-706B1ED2F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5A8EAA8-69EF-CCE9-6C06-8343658A6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440268-DA48-F20F-FA1C-7ABC92FD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CBB885-D93B-86B7-1B1A-2AE06A762F38}"/>
              </a:ext>
            </a:extLst>
          </p:cNvPr>
          <p:cNvSpPr/>
          <p:nvPr/>
        </p:nvSpPr>
        <p:spPr>
          <a:xfrm>
            <a:off x="0" y="573348"/>
            <a:ext cx="5224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Developing a test by simplifying the geometry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C2761F-691E-A1F1-75AE-0DCD3AB5866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0" y="2585544"/>
            <a:ext cx="3950880" cy="23606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A962A-8284-A612-D1DC-C95F6C3F9F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820" y="2585544"/>
            <a:ext cx="3952211" cy="23606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5A82C6-1D8C-1842-D74F-F3CCB46D4B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181" y="2585544"/>
            <a:ext cx="3952211" cy="23606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BCCECA-CEFC-F7ED-97AC-5DFD6C66AF04}"/>
              </a:ext>
            </a:extLst>
          </p:cNvPr>
          <p:cNvSpPr txBox="1"/>
          <p:nvPr/>
        </p:nvSpPr>
        <p:spPr>
          <a:xfrm>
            <a:off x="4402931" y="1094698"/>
            <a:ext cx="3666889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0" i="1" dirty="0">
                <a:effectLst/>
                <a:latin typeface="Consolas" panose="020B0609020204030204" pitchFamily="49" charset="0"/>
              </a:rPr>
              <a:t>Fermi function parameters:</a:t>
            </a:r>
          </a:p>
          <a:p>
            <a:r>
              <a:rPr lang="de-DE" b="1" i="1" dirty="0"/>
              <a:t>F</a:t>
            </a:r>
            <a:r>
              <a:rPr lang="de-DE" dirty="0"/>
              <a:t>=1</a:t>
            </a:r>
          </a:p>
          <a:p>
            <a:r>
              <a:rPr lang="de-DE" b="1" i="1" dirty="0">
                <a:latin typeface="Convection Extra Bold" panose="020F0502020204030204" pitchFamily="34" charset="0"/>
              </a:rPr>
              <a:t>Ƭ</a:t>
            </a:r>
            <a:r>
              <a:rPr lang="de-DE" sz="1400" i="1" dirty="0">
                <a:latin typeface="Convection Extra Bold" panose="020F0502020204030204" pitchFamily="34" charset="0"/>
              </a:rPr>
              <a:t>0</a:t>
            </a:r>
            <a:r>
              <a:rPr lang="de-DE" dirty="0"/>
              <a:t>=20</a:t>
            </a:r>
          </a:p>
          <a:p>
            <a:r>
              <a:rPr lang="de-DE" b="1" i="1" dirty="0"/>
              <a:t>k</a:t>
            </a:r>
            <a:r>
              <a:rPr lang="de-DE" dirty="0"/>
              <a:t>=0.1</a:t>
            </a:r>
          </a:p>
        </p:txBody>
      </p:sp>
    </p:spTree>
    <p:extLst>
      <p:ext uri="{BB962C8B-B14F-4D97-AF65-F5344CB8AC3E}">
        <p14:creationId xmlns:p14="http://schemas.microsoft.com/office/powerpoint/2010/main" val="483410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898A-6F49-BD06-A154-38F99E091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FF3CC90-A7A1-A8AA-1D28-5BD4DB50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C6E103-C7B5-1473-0BE0-156463CA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9764B6-2845-71B6-ED6F-6778A9CA283F}"/>
              </a:ext>
            </a:extLst>
          </p:cNvPr>
          <p:cNvSpPr/>
          <p:nvPr/>
        </p:nvSpPr>
        <p:spPr>
          <a:xfrm>
            <a:off x="0" y="602900"/>
            <a:ext cx="4442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result for the simplified geometry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0F3F3B1-2B42-FC12-7926-8BA5C86106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489" y="1447800"/>
            <a:ext cx="6325245" cy="5410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59A111-5EDF-E06B-2891-D48802E105F6}"/>
              </a:ext>
            </a:extLst>
          </p:cNvPr>
          <p:cNvSpPr txBox="1"/>
          <p:nvPr/>
        </p:nvSpPr>
        <p:spPr>
          <a:xfrm>
            <a:off x="172266" y="1209900"/>
            <a:ext cx="61388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As we set the value of F=1.0 in the fermi function to generate the impulse tissue response, the results is correct.</a:t>
            </a:r>
          </a:p>
        </p:txBody>
      </p:sp>
    </p:spTree>
    <p:extLst>
      <p:ext uri="{BB962C8B-B14F-4D97-AF65-F5344CB8AC3E}">
        <p14:creationId xmlns:p14="http://schemas.microsoft.com/office/powerpoint/2010/main" val="4081086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A974A-EBFA-4B38-6246-0C5F0CA23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showing a blue line&#10;&#10;AI-generated content may be incorrect.">
            <a:extLst>
              <a:ext uri="{FF2B5EF4-FFF2-40B4-BE49-F238E27FC236}">
                <a16:creationId xmlns:a16="http://schemas.microsoft.com/office/drawing/2014/main" id="{A3752862-F2D8-553A-EF07-7E2453F9B9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39" y="1781175"/>
            <a:ext cx="7664549" cy="4554859"/>
          </a:xfrm>
          <a:prstGeom prst="rect">
            <a:avLst/>
          </a:prstGeom>
        </p:spPr>
      </p:pic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7B995DE1-A46C-35FE-102E-BB4D779F1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30430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F511ED-7C9A-29CA-0EA9-FC99E40D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6051"/>
            <a:ext cx="419100" cy="361950"/>
          </a:xfrm>
        </p:spPr>
        <p:txBody>
          <a:bodyPr/>
          <a:lstStyle/>
          <a:p>
            <a:fld id="{3110C20E-229F-4ECA-8237-DEECDEF0EF67}" type="slidenum">
              <a:rPr lang="en-IE" smtClean="0"/>
              <a:t>17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8E9152-AEE8-2147-5C37-65CFFBAA7375}"/>
              </a:ext>
            </a:extLst>
          </p:cNvPr>
          <p:cNvSpPr/>
          <p:nvPr/>
        </p:nvSpPr>
        <p:spPr>
          <a:xfrm>
            <a:off x="0" y="572470"/>
            <a:ext cx="3249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Arterial Input Function (AIF)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DFA16-4BDC-3B1B-6769-201B2EBBEED3}"/>
              </a:ext>
            </a:extLst>
          </p:cNvPr>
          <p:cNvSpPr txBox="1"/>
          <p:nvPr/>
        </p:nvSpPr>
        <p:spPr>
          <a:xfrm>
            <a:off x="95249" y="1074661"/>
            <a:ext cx="73448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Performing an averaging on the </a:t>
            </a:r>
            <a:r>
              <a:rPr lang="en-US" b="1" dirty="0"/>
              <a:t>blood pool region </a:t>
            </a:r>
            <a:r>
              <a:rPr lang="en-US" dirty="0"/>
              <a:t>over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done in </a:t>
            </a:r>
            <a:r>
              <a:rPr lang="en-US" i="1" dirty="0"/>
              <a:t>compute_quantity.py </a:t>
            </a:r>
            <a:r>
              <a:rPr lang="en-US" dirty="0"/>
              <a:t>in method </a:t>
            </a:r>
            <a:r>
              <a:rPr lang="en-US" i="1" dirty="0" err="1"/>
              <a:t>arterial_input_function</a:t>
            </a:r>
            <a:endParaRPr lang="en-US" i="1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FE0C0-D490-2B49-0F3D-7332937CC0B2}"/>
              </a:ext>
            </a:extLst>
          </p:cNvPr>
          <p:cNvSpPr txBox="1"/>
          <p:nvPr/>
        </p:nvSpPr>
        <p:spPr>
          <a:xfrm>
            <a:off x="419100" y="6088559"/>
            <a:ext cx="120967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Item 4 of section D of 1998 paper:</a:t>
            </a:r>
          </a:p>
          <a:p>
            <a:r>
              <a:rPr lang="en-US" sz="1400" dirty="0"/>
              <a:t>The signal time course in the LV blood pool can be used as an input function, </a:t>
            </a:r>
            <a:r>
              <a:rPr lang="en-US" sz="1400" i="1" dirty="0" err="1"/>
              <a:t>cin</a:t>
            </a:r>
            <a:r>
              <a:rPr lang="en-US" sz="1400" i="1" dirty="0"/>
              <a:t>(t)</a:t>
            </a:r>
            <a:r>
              <a:rPr lang="en-US" sz="1400" dirty="0"/>
              <a:t>, for deconvolution of the tissue curves, as previously validated in PET studies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02909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48505-D69A-85E0-5D4B-E25E1448B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AE82C21-D4AB-A25D-B679-B3A7F65A1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C9D44F-FDDD-849E-7233-6581630D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72886"/>
            <a:ext cx="464344" cy="285114"/>
          </a:xfrm>
        </p:spPr>
        <p:txBody>
          <a:bodyPr/>
          <a:lstStyle/>
          <a:p>
            <a:fld id="{3110C20E-229F-4ECA-8237-DEECDEF0EF67}" type="slidenum">
              <a:rPr lang="en-IE" smtClean="0"/>
              <a:t>18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73F7D-F54F-EAC7-AAE1-A78993F8C62D}"/>
              </a:ext>
            </a:extLst>
          </p:cNvPr>
          <p:cNvSpPr/>
          <p:nvPr/>
        </p:nvSpPr>
        <p:spPr>
          <a:xfrm>
            <a:off x="0" y="573348"/>
            <a:ext cx="436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Signal intensity in myocardium region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7D147-A3BD-C808-3183-0F6BEAD43CA2}"/>
              </a:ext>
            </a:extLst>
          </p:cNvPr>
          <p:cNvSpPr txBox="1"/>
          <p:nvPr/>
        </p:nvSpPr>
        <p:spPr>
          <a:xfrm>
            <a:off x="69056" y="1127463"/>
            <a:ext cx="1077039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MYO(t)</a:t>
            </a:r>
            <a:r>
              <a:rPr lang="en-US" dirty="0"/>
              <a:t>: Signal intensities for a pixel in the </a:t>
            </a:r>
            <a:r>
              <a:rPr lang="en-US" b="1" dirty="0"/>
              <a:t>myocardium region </a:t>
            </a:r>
            <a:r>
              <a:rPr lang="en-US" dirty="0"/>
              <a:t>for every pixel</a:t>
            </a:r>
            <a:r>
              <a:rPr lang="fa-IR" dirty="0"/>
              <a:t> </a:t>
            </a:r>
            <a:r>
              <a:rPr lang="en-US" dirty="0"/>
              <a:t>over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done in </a:t>
            </a:r>
            <a:r>
              <a:rPr lang="en-US" i="1" dirty="0"/>
              <a:t>compute_quantity.py </a:t>
            </a:r>
            <a:r>
              <a:rPr lang="en-US" dirty="0"/>
              <a:t>in method </a:t>
            </a:r>
            <a:r>
              <a:rPr lang="en-US" i="1" dirty="0" err="1"/>
              <a:t>myocardium_time_series</a:t>
            </a:r>
            <a:endParaRPr lang="en-US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1" dirty="0"/>
          </a:p>
          <a:p>
            <a:endParaRPr lang="en-US" dirty="0"/>
          </a:p>
        </p:txBody>
      </p:sp>
      <p:pic>
        <p:nvPicPr>
          <p:cNvPr id="11" name="Picture 10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16DAB118-5B1B-D572-E35F-566B8C4B78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4" y="2133600"/>
            <a:ext cx="794984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0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F529A-4D95-5901-15FE-4093C2CBF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442D8AFD-C574-06B0-5C90-111ED8AB2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C1C36-CBD0-7B31-EBEA-24E6DD6F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28128"/>
            <a:ext cx="400050" cy="285750"/>
          </a:xfrm>
        </p:spPr>
        <p:txBody>
          <a:bodyPr/>
          <a:lstStyle/>
          <a:p>
            <a:fld id="{3110C20E-229F-4ECA-8237-DEECDEF0EF67}" type="slidenum">
              <a:rPr lang="en-IE" smtClean="0"/>
              <a:t>19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4E3FED-6618-FA58-5BDB-483F0E0B6136}"/>
              </a:ext>
            </a:extLst>
          </p:cNvPr>
          <p:cNvSpPr/>
          <p:nvPr/>
        </p:nvSpPr>
        <p:spPr>
          <a:xfrm>
            <a:off x="0" y="573348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results for the given geometry</a:t>
            </a:r>
          </a:p>
        </p:txBody>
      </p:sp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5635DA69-DF41-BF97-7D04-3B2211AC61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375" y="980907"/>
            <a:ext cx="5467351" cy="583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7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947E4-666C-5A66-C675-29CC6D9E8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1740BD8-9C57-D46B-4E3D-3F19B9795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1D13A6-898F-DB53-B30E-29DE1B0A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4BB75F-69EF-420C-1333-69266EDEF5BF}"/>
              </a:ext>
            </a:extLst>
          </p:cNvPr>
          <p:cNvSpPr/>
          <p:nvPr/>
        </p:nvSpPr>
        <p:spPr>
          <a:xfrm>
            <a:off x="93419" y="1004891"/>
            <a:ext cx="10488769" cy="114903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What is cardiac magnetic resonance (CMR):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type of MRI specifically focused on the heart.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Uses magnetic fields and radio waves to create detailed images of the heart and its blood vessels.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86A2E8-430E-A788-9331-C2FEC6719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1" y="3185991"/>
            <a:ext cx="3695700" cy="36720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7C0297-40D5-22D8-C098-368A656FF704}"/>
              </a:ext>
            </a:extLst>
          </p:cNvPr>
          <p:cNvSpPr txBox="1"/>
          <p:nvPr/>
        </p:nvSpPr>
        <p:spPr>
          <a:xfrm>
            <a:off x="60059" y="2420590"/>
            <a:ext cx="12046216" cy="11490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What are "</a:t>
            </a:r>
            <a:r>
              <a:rPr lang="en-US" b="1" i="1" dirty="0"/>
              <a:t>Blood pool</a:t>
            </a:r>
            <a:r>
              <a:rPr lang="en-US" b="1" dirty="0"/>
              <a:t>" and "</a:t>
            </a:r>
            <a:r>
              <a:rPr lang="en-US" b="1" i="1" dirty="0"/>
              <a:t>myocardium</a:t>
            </a:r>
            <a:r>
              <a:rPr lang="en-US" b="1" dirty="0"/>
              <a:t>“ regions: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blood-pool </a:t>
            </a:r>
            <a:r>
              <a:rPr lang="en-US" dirty="0"/>
              <a:t>refers to the interior cavity of a ventricle (or atrium) where the blood is flowing.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myocardium </a:t>
            </a:r>
            <a:r>
              <a:rPr lang="en-US" dirty="0"/>
              <a:t>is the muscular wall surrounding that cavity.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500193-7548-AD27-80DE-798EAB541A28}"/>
              </a:ext>
            </a:extLst>
          </p:cNvPr>
          <p:cNvSpPr txBox="1"/>
          <p:nvPr/>
        </p:nvSpPr>
        <p:spPr>
          <a:xfrm>
            <a:off x="96503" y="3896936"/>
            <a:ext cx="8190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Myocardial blood flow (MBF):</a:t>
            </a:r>
          </a:p>
          <a:p>
            <a:r>
              <a:rPr lang="en-US" dirty="0"/>
              <a:t>How much blood actually reaches that muscle through the coronary arteries.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AEF483-E75F-A235-68D1-CC4214F370E4}"/>
              </a:ext>
            </a:extLst>
          </p:cNvPr>
          <p:cNvCxnSpPr>
            <a:cxnSpLocks/>
          </p:cNvCxnSpPr>
          <p:nvPr/>
        </p:nvCxnSpPr>
        <p:spPr>
          <a:xfrm>
            <a:off x="6743700" y="3429000"/>
            <a:ext cx="3111367" cy="144158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A48381C-8769-9702-3450-077CE388CCD5}"/>
              </a:ext>
            </a:extLst>
          </p:cNvPr>
          <p:cNvCxnSpPr/>
          <p:nvPr/>
        </p:nvCxnSpPr>
        <p:spPr>
          <a:xfrm>
            <a:off x="9963150" y="2995106"/>
            <a:ext cx="466725" cy="20268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EA8FDA-2776-FD1C-B8FF-A8616A199676}"/>
              </a:ext>
            </a:extLst>
          </p:cNvPr>
          <p:cNvSpPr txBox="1"/>
          <p:nvPr/>
        </p:nvSpPr>
        <p:spPr>
          <a:xfrm>
            <a:off x="5683117" y="6567950"/>
            <a:ext cx="29837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Picture got from: </a:t>
            </a:r>
            <a:r>
              <a:rPr lang="en-US" sz="1400" dirty="0" err="1"/>
              <a:t>Geomtry_paper</a:t>
            </a:r>
            <a:endParaRPr 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B9C26E-77B3-A9D9-2450-E1784B5D71EE}"/>
              </a:ext>
            </a:extLst>
          </p:cNvPr>
          <p:cNvSpPr txBox="1"/>
          <p:nvPr/>
        </p:nvSpPr>
        <p:spPr>
          <a:xfrm>
            <a:off x="60059" y="502226"/>
            <a:ext cx="3759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Some keywords in this context: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52C83D-5515-BC22-F596-D003C22CDE80}"/>
              </a:ext>
            </a:extLst>
          </p:cNvPr>
          <p:cNvSpPr txBox="1"/>
          <p:nvPr/>
        </p:nvSpPr>
        <p:spPr>
          <a:xfrm>
            <a:off x="93419" y="4815411"/>
            <a:ext cx="74599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Arterial input function (AIF):</a:t>
            </a:r>
          </a:p>
          <a:p>
            <a:r>
              <a:rPr lang="en-US" dirty="0"/>
              <a:t>The concentration of the Gadolinium that is being delivered to the muscle over time</a:t>
            </a:r>
          </a:p>
        </p:txBody>
      </p:sp>
    </p:spTree>
    <p:extLst>
      <p:ext uri="{BB962C8B-B14F-4D97-AF65-F5344CB8AC3E}">
        <p14:creationId xmlns:p14="http://schemas.microsoft.com/office/powerpoint/2010/main" val="2258557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5D22E-971F-4AF9-8E57-BF7852AB7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60A56E6C-0B1D-F985-95B0-8D0E97E7F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BA0493-FF4A-9A7E-3B41-1BFD7220E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20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90715-5D9E-CA47-B842-A2E5935EC2C5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542037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B5668-65C8-DFC4-8C28-FDDBE77C4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6663FD70-FC8D-D6B7-9ACF-DF8EEF0C6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831A4-F8BA-24DF-3B95-14211AFE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1775"/>
            <a:ext cx="457200" cy="276225"/>
          </a:xfrm>
        </p:spPr>
        <p:txBody>
          <a:bodyPr/>
          <a:lstStyle/>
          <a:p>
            <a:fld id="{3110C20E-229F-4ECA-8237-DEECDEF0EF67}" type="slidenum">
              <a:rPr lang="en-IE" smtClean="0"/>
              <a:t>21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C3D3A0-D702-7164-BB38-0412E18925BF}"/>
              </a:ext>
            </a:extLst>
          </p:cNvPr>
          <p:cNvSpPr/>
          <p:nvPr/>
        </p:nvSpPr>
        <p:spPr>
          <a:xfrm>
            <a:off x="0" y="573348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Development of the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44DAA-352B-C904-1626-F586EF028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249" y="1063326"/>
            <a:ext cx="6447096" cy="574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9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65680-841B-A8EA-6D67-BA78F8559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92D5CCD-8F95-B0D3-0072-2F76816EB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0B210F-5AF5-BD5A-C8DC-044CC722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91300"/>
            <a:ext cx="428625" cy="266700"/>
          </a:xfrm>
        </p:spPr>
        <p:txBody>
          <a:bodyPr/>
          <a:lstStyle/>
          <a:p>
            <a:fld id="{3110C20E-229F-4ECA-8237-DEECDEF0EF67}" type="slidenum">
              <a:rPr lang="en-IE" smtClean="0"/>
              <a:t>22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C3443-2A4B-B526-A3F3-FC505A789378}"/>
              </a:ext>
            </a:extLst>
          </p:cNvPr>
          <p:cNvSpPr/>
          <p:nvPr/>
        </p:nvSpPr>
        <p:spPr>
          <a:xfrm>
            <a:off x="0" y="522032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Development of the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1E562F-B490-334F-4579-E53113598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45" y="1030655"/>
            <a:ext cx="11750794" cy="55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83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78796-59B0-993C-F027-254B2E4C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4B9FA289-BA51-1E2D-BDC9-35E9B2577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303E6-BCCF-C23B-A4FE-F5667293B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619875"/>
            <a:ext cx="466725" cy="238125"/>
          </a:xfrm>
        </p:spPr>
        <p:txBody>
          <a:bodyPr/>
          <a:lstStyle/>
          <a:p>
            <a:fld id="{3110C20E-229F-4ECA-8237-DEECDEF0EF67}" type="slidenum">
              <a:rPr lang="en-IE" smtClean="0"/>
              <a:t>23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24F40B-B788-A245-A93D-9F69D5E072EA}"/>
              </a:ext>
            </a:extLst>
          </p:cNvPr>
          <p:cNvSpPr/>
          <p:nvPr/>
        </p:nvSpPr>
        <p:spPr>
          <a:xfrm>
            <a:off x="0" y="456564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Development of the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92AC5-B59E-AA2B-9F8F-8CCBA182C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1" y="976059"/>
            <a:ext cx="9684409" cy="564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15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9F932-A5EE-24F3-F941-D392291A1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9A6F9090-00D7-6FC7-B493-2DFEB6343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7A415E-0E51-9A27-8E06-A18CA7D7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2DC139-EA8F-0EC3-D62C-C7B521129C04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1082842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D8CC5-A985-8AF0-6E9A-EEDB935C1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F5AA98E0-50ED-1518-FE37-69C391C44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7B524E-BB1E-5C25-80F1-34B9A166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1D0735-E08E-3D5C-1B6E-9E9FC9FBB038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3720262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9C098-B91A-E002-8B2C-49257AB7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2B12A2B-4447-F01B-6377-DA0C4C181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BAB62-662C-8700-5969-1E28286B0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C2841A-37D3-93A3-87BC-FC28C4531BBE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1795726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CD026-BA99-5719-112B-9D610D7E9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FF2EAC2-7D4B-1D36-76DE-D0F463F1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48AE7-CFE9-5498-CA54-95B8C30C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0FE757-AD0A-CD65-3F87-492C95E5EC21}"/>
              </a:ext>
            </a:extLst>
          </p:cNvPr>
          <p:cNvSpPr/>
          <p:nvPr/>
        </p:nvSpPr>
        <p:spPr>
          <a:xfrm>
            <a:off x="0" y="456564"/>
            <a:ext cx="4111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Postdoc: 2023-Present</a:t>
            </a:r>
          </a:p>
        </p:txBody>
      </p:sp>
      <p:pic>
        <p:nvPicPr>
          <p:cNvPr id="6" name="Picture 5" descr="A diagram of a software development process">
            <a:extLst>
              <a:ext uri="{FF2B5EF4-FFF2-40B4-BE49-F238E27FC236}">
                <a16:creationId xmlns:a16="http://schemas.microsoft.com/office/drawing/2014/main" id="{16B157A1-7BD4-DE50-82ED-794023530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1266" r="2321" b="1688"/>
          <a:stretch>
            <a:fillRect/>
          </a:stretch>
        </p:blipFill>
        <p:spPr>
          <a:xfrm>
            <a:off x="3615373" y="1573545"/>
            <a:ext cx="8576627" cy="4614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FB037-6583-249C-C3C6-3FAFE4603A68}"/>
              </a:ext>
            </a:extLst>
          </p:cNvPr>
          <p:cNvSpPr txBox="1"/>
          <p:nvPr/>
        </p:nvSpPr>
        <p:spPr>
          <a:xfrm>
            <a:off x="188644" y="1010335"/>
            <a:ext cx="10688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baseline="0" dirty="0">
                <a:latin typeface="TeXGyreAdventor-Bold"/>
              </a:rPr>
              <a:t>Radiation</a:t>
            </a:r>
            <a:r>
              <a:rPr lang="en-US" sz="1800" b="1" i="0" u="none" strike="noStrike" baseline="0" dirty="0">
                <a:latin typeface="TeXGyreAdventor-Bold"/>
              </a:rPr>
              <a:t> field visualization in nuclear facilities using AR and VR technologies</a:t>
            </a:r>
            <a:endParaRPr lang="en-US" b="1" dirty="0"/>
          </a:p>
        </p:txBody>
      </p:sp>
      <p:pic>
        <p:nvPicPr>
          <p:cNvPr id="10" name="Picture 9" descr="A hand reaching out to a screen&#10;&#10;AI-generated content may be incorrect.">
            <a:extLst>
              <a:ext uri="{FF2B5EF4-FFF2-40B4-BE49-F238E27FC236}">
                <a16:creationId xmlns:a16="http://schemas.microsoft.com/office/drawing/2014/main" id="{F5A2B014-13C5-4DB6-64E3-D824A7D624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9"/>
          <a:stretch>
            <a:fillRect/>
          </a:stretch>
        </p:blipFill>
        <p:spPr>
          <a:xfrm>
            <a:off x="188644" y="1379667"/>
            <a:ext cx="3346613" cy="272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03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75A10-1418-453D-239F-58641B8E7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ACF8AC1-0FE9-9D6F-61A5-C49E08091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176B5-3925-ECAB-80BE-732DEC18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28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80E20E-492D-881B-D910-9FC1E42B1E69}"/>
              </a:ext>
            </a:extLst>
          </p:cNvPr>
          <p:cNvSpPr/>
          <p:nvPr/>
        </p:nvSpPr>
        <p:spPr>
          <a:xfrm>
            <a:off x="0" y="456564"/>
            <a:ext cx="3432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Postdoc: 2022-2023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4D6E4-1E75-29F5-4755-A2AE735B7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6" t="5102" r="38097" b="4728"/>
          <a:stretch>
            <a:fillRect/>
          </a:stretch>
        </p:blipFill>
        <p:spPr>
          <a:xfrm rot="5400000">
            <a:off x="1338155" y="1529336"/>
            <a:ext cx="1709561" cy="4205679"/>
          </a:xfrm>
          <a:prstGeom prst="rect">
            <a:avLst/>
          </a:prstGeom>
        </p:spPr>
      </p:pic>
      <p:pic>
        <p:nvPicPr>
          <p:cNvPr id="6" name="Picture 5" descr="A diagram of a body&#10;&#10;Description automatically generated">
            <a:extLst>
              <a:ext uri="{FF2B5EF4-FFF2-40B4-BE49-F238E27FC236}">
                <a16:creationId xmlns:a16="http://schemas.microsoft.com/office/drawing/2014/main" id="{C00B6DB8-B26F-F845-2D3D-62E1420ED6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0"/>
          <a:stretch/>
        </p:blipFill>
        <p:spPr>
          <a:xfrm>
            <a:off x="4124290" y="1289123"/>
            <a:ext cx="8067710" cy="2572045"/>
          </a:xfrm>
          <a:prstGeom prst="rect">
            <a:avLst/>
          </a:prstGeom>
        </p:spPr>
      </p:pic>
      <p:pic>
        <p:nvPicPr>
          <p:cNvPr id="7" name="Picture 6" descr="A red and blue circular pattern&#10;&#10;Description automatically generated">
            <a:extLst>
              <a:ext uri="{FF2B5EF4-FFF2-40B4-BE49-F238E27FC236}">
                <a16:creationId xmlns:a16="http://schemas.microsoft.com/office/drawing/2014/main" id="{7C5AD0A4-6B82-5E34-67FC-555F35E1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3871561"/>
            <a:ext cx="7829550" cy="2986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480A0-2392-76A0-976B-AFF5505ADE23}"/>
              </a:ext>
            </a:extLst>
          </p:cNvPr>
          <p:cNvSpPr txBox="1"/>
          <p:nvPr/>
        </p:nvSpPr>
        <p:spPr>
          <a:xfrm>
            <a:off x="-1" y="1037930"/>
            <a:ext cx="945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Modeling tritium movement through human eye lens in computational framework.</a:t>
            </a:r>
          </a:p>
        </p:txBody>
      </p:sp>
    </p:spTree>
    <p:extLst>
      <p:ext uri="{BB962C8B-B14F-4D97-AF65-F5344CB8AC3E}">
        <p14:creationId xmlns:p14="http://schemas.microsoft.com/office/powerpoint/2010/main" val="2682288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1" y="6381750"/>
            <a:ext cx="638175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29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FF213-5E14-3913-B7E6-D998A40BD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8" t="1697" r="64398" b="5139"/>
          <a:stretch/>
        </p:blipFill>
        <p:spPr>
          <a:xfrm>
            <a:off x="9758210" y="1666037"/>
            <a:ext cx="1809480" cy="47010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1931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Ph.D.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42522-05EB-6176-0B30-EE9226208996}"/>
              </a:ext>
            </a:extLst>
          </p:cNvPr>
          <p:cNvSpPr txBox="1"/>
          <p:nvPr/>
        </p:nvSpPr>
        <p:spPr>
          <a:xfrm>
            <a:off x="7672839" y="6144309"/>
            <a:ext cx="4170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simulate the full human vessels, around 1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billion nodes are required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B27DC-86FE-FB5C-0C02-9242B2F730BB}"/>
              </a:ext>
            </a:extLst>
          </p:cNvPr>
          <p:cNvSpPr txBox="1"/>
          <p:nvPr/>
        </p:nvSpPr>
        <p:spPr>
          <a:xfrm>
            <a:off x="1771649" y="988846"/>
            <a:ext cx="7781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algorithm for the lattice Boltzmann method adapted to sparse geometries and distributed memory systems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CC015-3D66-CE6B-7BA0-EDDEE5666E28}"/>
              </a:ext>
            </a:extLst>
          </p:cNvPr>
          <p:cNvSpPr txBox="1"/>
          <p:nvPr/>
        </p:nvSpPr>
        <p:spPr>
          <a:xfrm>
            <a:off x="319086" y="2060984"/>
            <a:ext cx="6162674" cy="277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 flow simulation software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C++ code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Worked on super computers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an algorithm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2 algorithms along with implementation in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C444-8155-0177-4969-A813EF489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F6B1AF0-48E4-3801-CEC7-6F2F3FE0C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848BD-D62E-E9C5-FA90-2438765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480385-8BDF-2155-EB2D-F7BD5EED7EC2}"/>
              </a:ext>
            </a:extLst>
          </p:cNvPr>
          <p:cNvSpPr/>
          <p:nvPr/>
        </p:nvSpPr>
        <p:spPr>
          <a:xfrm>
            <a:off x="0" y="573348"/>
            <a:ext cx="6429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problem to measure blood flow in heart and vessels: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44E31-8827-5E70-0DCE-D2A7B079C029}"/>
              </a:ext>
            </a:extLst>
          </p:cNvPr>
          <p:cNvSpPr txBox="1"/>
          <p:nvPr/>
        </p:nvSpPr>
        <p:spPr>
          <a:xfrm>
            <a:off x="105894" y="1014515"/>
            <a:ext cx="11543181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How to estimate blood flow in the heart muscle:</a:t>
            </a:r>
          </a:p>
          <a:p>
            <a:r>
              <a:rPr lang="en-US" b="1" dirty="0"/>
              <a:t>   </a:t>
            </a:r>
            <a:r>
              <a:rPr lang="en-US" dirty="0"/>
              <a:t>By injecting a material called gadolinium into the bloodstream, and then by taking a sequence of MRI images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What is the problem: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MRI signal is not directly proportional to gadolinium concentration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MRI scanner measures </a:t>
            </a:r>
            <a:r>
              <a:rPr lang="en-US" b="1" dirty="0"/>
              <a:t>signal intensity</a:t>
            </a:r>
            <a:r>
              <a:rPr lang="en-US" dirty="0"/>
              <a:t>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 the actual concentration of gadolinium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relationship between these two is </a:t>
            </a:r>
            <a:r>
              <a:rPr lang="en-US" b="1" dirty="0"/>
              <a:t>not perfectly linear</a:t>
            </a:r>
          </a:p>
          <a:p>
            <a:pPr>
              <a:buNone/>
            </a:pPr>
            <a:endParaRPr lang="en-US" b="1" dirty="0"/>
          </a:p>
          <a:p>
            <a:pPr algn="ctr">
              <a:buNone/>
            </a:pPr>
            <a:r>
              <a:rPr lang="en-US" sz="2000" b="1" dirty="0"/>
              <a:t>This is a big problem for </a:t>
            </a:r>
            <a:r>
              <a:rPr lang="en-US" sz="2000" b="1" dirty="0">
                <a:solidFill>
                  <a:srgbClr val="FF0000"/>
                </a:solidFill>
              </a:rPr>
              <a:t>quantitative</a:t>
            </a:r>
            <a:r>
              <a:rPr lang="en-US" sz="2000" b="1" dirty="0"/>
              <a:t> analysis</a:t>
            </a:r>
          </a:p>
          <a:p>
            <a:endParaRPr lang="en-US" dirty="0"/>
          </a:p>
          <a:p>
            <a:r>
              <a:rPr lang="en-US" b="1" dirty="0"/>
              <a:t>Solution:</a:t>
            </a:r>
          </a:p>
          <a:p>
            <a:r>
              <a:rPr lang="en-US" dirty="0"/>
              <a:t>   Must use a robust mathematical models, like the Fermi function deconvolution</a:t>
            </a:r>
          </a:p>
        </p:txBody>
      </p:sp>
    </p:spTree>
    <p:extLst>
      <p:ext uri="{BB962C8B-B14F-4D97-AF65-F5344CB8AC3E}">
        <p14:creationId xmlns:p14="http://schemas.microsoft.com/office/powerpoint/2010/main" val="3025187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30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3271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period in Iran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67551D3D-8DEB-03AF-7E98-89619D4C288F}"/>
              </a:ext>
            </a:extLst>
          </p:cNvPr>
          <p:cNvSpPr txBox="1">
            <a:spLocks/>
          </p:cNvSpPr>
          <p:nvPr/>
        </p:nvSpPr>
        <p:spPr>
          <a:xfrm>
            <a:off x="377290" y="918229"/>
            <a:ext cx="8143910" cy="53107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C++/Python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Scientific computation software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Fluid flow simulation software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Geometry optimization</a:t>
            </a:r>
          </a:p>
          <a:p>
            <a:pPr marL="285750" lvl="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Parallel programming using MPI, OpenMP, CUDA</a:t>
            </a:r>
          </a:p>
          <a:p>
            <a:pPr marL="285750" lvl="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About 100,000 lines</a:t>
            </a:r>
            <a:endParaRPr lang="fa-IR" sz="1800" cap="none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708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2039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invention:</a:t>
            </a:r>
          </a:p>
        </p:txBody>
      </p:sp>
      <p:pic>
        <p:nvPicPr>
          <p:cNvPr id="7" name="Picture 6" descr="A document with a stamp on it&#10;&#10;Description automatically generated">
            <a:extLst>
              <a:ext uri="{FF2B5EF4-FFF2-40B4-BE49-F238E27FC236}">
                <a16:creationId xmlns:a16="http://schemas.microsoft.com/office/drawing/2014/main" id="{FC2AD670-13A6-8E51-85BE-85FB4FEA83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6" y="1197842"/>
            <a:ext cx="3575680" cy="5057434"/>
          </a:xfrm>
          <a:prstGeom prst="rect">
            <a:avLst/>
          </a:prstGeom>
        </p:spPr>
      </p:pic>
      <p:pic>
        <p:nvPicPr>
          <p:cNvPr id="6" name="Picture 5" descr="A machine in a lab&#10;&#10;Description automatically generated">
            <a:extLst>
              <a:ext uri="{FF2B5EF4-FFF2-40B4-BE49-F238E27FC236}">
                <a16:creationId xmlns:a16="http://schemas.microsoft.com/office/drawing/2014/main" id="{13E1D536-CA69-6A59-EC83-F027C339C2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16" y="1197842"/>
            <a:ext cx="3975387" cy="5300515"/>
          </a:xfrm>
          <a:prstGeom prst="rect">
            <a:avLst/>
          </a:prstGeom>
        </p:spPr>
      </p:pic>
      <p:pic>
        <p:nvPicPr>
          <p:cNvPr id="10" name="Picture 9" descr="A machine on a table&#10;&#10;Description automatically generated">
            <a:extLst>
              <a:ext uri="{FF2B5EF4-FFF2-40B4-BE49-F238E27FC236}">
                <a16:creationId xmlns:a16="http://schemas.microsoft.com/office/drawing/2014/main" id="{90AC097B-A305-874A-FD1A-DD5BBF4E20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27" y="1207367"/>
            <a:ext cx="3975386" cy="53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60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572756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32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FC4D9-7D26-366E-EAFC-59BC96BC5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186" y="942680"/>
            <a:ext cx="6708037" cy="57128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4A4889-D1DF-B8BF-5EAD-1434FC91C44E}"/>
              </a:ext>
            </a:extLst>
          </p:cNvPr>
          <p:cNvSpPr txBox="1"/>
          <p:nvPr/>
        </p:nvSpPr>
        <p:spPr>
          <a:xfrm>
            <a:off x="174425" y="428688"/>
            <a:ext cx="7702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biggest problem I solved by the developed code:</a:t>
            </a:r>
          </a:p>
        </p:txBody>
      </p:sp>
    </p:spTree>
    <p:extLst>
      <p:ext uri="{BB962C8B-B14F-4D97-AF65-F5344CB8AC3E}">
        <p14:creationId xmlns:p14="http://schemas.microsoft.com/office/powerpoint/2010/main" val="3916284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0A5AB-C41B-38DF-E41A-58E21A7AC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5F9ADCFF-F222-CE94-4176-25E1D1D18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71B384-1817-A474-5632-50C0B6B5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34D961-C4E2-E687-4C46-6BF35977571C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DFB6A0-DF5E-3B76-D827-B2905EB1B03E}"/>
                  </a:ext>
                </a:extLst>
              </p:cNvPr>
              <p:cNvSpPr txBox="1"/>
              <p:nvPr/>
            </p:nvSpPr>
            <p:spPr>
              <a:xfrm>
                <a:off x="542925" y="1021140"/>
                <a:ext cx="1040130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dirty="0"/>
                  <a:t>In the context of perfusion MRI (like in </a:t>
                </a:r>
                <a:r>
                  <a:rPr lang="en-US" dirty="0" err="1"/>
                  <a:t>Quinaglia</a:t>
                </a:r>
                <a:r>
                  <a:rPr lang="en-US" dirty="0"/>
                  <a:t> et al., 2019),</a:t>
                </a:r>
                <a:br>
                  <a:rPr lang="en-US" dirty="0"/>
                </a:br>
                <a:r>
                  <a:rPr lang="en-US" dirty="0"/>
                  <a:t>you have two time signals: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AIF(t)</a:t>
                </a:r>
                <a:r>
                  <a:rPr lang="en-US" dirty="0"/>
                  <a:t> → arterial input function (how contrast agent enters the blood)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MYO(t)</a:t>
                </a:r>
                <a:r>
                  <a:rPr lang="en-US" dirty="0"/>
                  <a:t> → myocardial tissue signal (how contrast appears in heart tissue)</a:t>
                </a:r>
              </a:p>
              <a:p>
                <a:pPr>
                  <a:buNone/>
                </a:pPr>
                <a:r>
                  <a:rPr lang="en-US" dirty="0"/>
                  <a:t>These two are related through </a:t>
                </a:r>
                <a:r>
                  <a:rPr lang="en-US" b="1" dirty="0"/>
                  <a:t>a convolution</a:t>
                </a:r>
                <a:r>
                  <a:rPr lang="en-US" dirty="0"/>
                  <a:t>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𝑀𝑌𝑂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𝐴𝐼𝐹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:r>
                  <a:rPr lang="en-US" dirty="0"/>
                  <a:t>where “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” means convolution, and </a:t>
                </a:r>
                <a:r>
                  <a:rPr lang="en-US" b="1" dirty="0"/>
                  <a:t>h(t)</a:t>
                </a:r>
                <a:r>
                  <a:rPr lang="en-US" dirty="0"/>
                  <a:t> is called the </a:t>
                </a:r>
                <a:r>
                  <a:rPr lang="en-US" b="1" dirty="0"/>
                  <a:t>tissue impulse response function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DFB6A0-DF5E-3B76-D827-B2905EB1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1021140"/>
                <a:ext cx="10401300" cy="2031325"/>
              </a:xfrm>
              <a:prstGeom prst="rect">
                <a:avLst/>
              </a:prstGeom>
              <a:blipFill>
                <a:blip r:embed="rId4"/>
                <a:stretch>
                  <a:fillRect l="-469" t="-18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E0F6E-F18E-B644-F0F3-C694E5E1FFAC}"/>
                  </a:ext>
                </a:extLst>
              </p:cNvPr>
              <p:cNvSpPr txBox="1"/>
              <p:nvPr/>
            </p:nvSpPr>
            <p:spPr>
              <a:xfrm>
                <a:off x="542925" y="3482370"/>
                <a:ext cx="10210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To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fa-I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a-I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dirty="0"/>
                  <a:t>, </a:t>
                </a:r>
                <a:r>
                  <a:rPr lang="en-US" dirty="0"/>
                  <a:t>you need to </a:t>
                </a:r>
                <a:r>
                  <a:rPr lang="en-US" b="1" dirty="0"/>
                  <a:t>undo the convolution</a:t>
                </a:r>
                <a:r>
                  <a:rPr lang="en-US" dirty="0"/>
                  <a:t>, which is called </a:t>
                </a:r>
                <a:r>
                  <a:rPr lang="en-US" b="1" dirty="0"/>
                  <a:t>deconvolution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E0F6E-F18E-B644-F0F3-C694E5E1F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3482370"/>
                <a:ext cx="10210800" cy="369332"/>
              </a:xfrm>
              <a:prstGeom prst="rect">
                <a:avLst/>
              </a:prstGeom>
              <a:blipFill>
                <a:blip r:embed="rId5"/>
                <a:stretch>
                  <a:fillRect l="-47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12B27B-48A9-C0B2-8F96-C670C9C640DB}"/>
                  </a:ext>
                </a:extLst>
              </p:cNvPr>
              <p:cNvSpPr txBox="1"/>
              <p:nvPr/>
            </p:nvSpPr>
            <p:spPr>
              <a:xfrm>
                <a:off x="542925" y="3981416"/>
                <a:ext cx="9789319" cy="2132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b="1" dirty="0"/>
                  <a:t>Using Fourier Transform (concept)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𝑀𝑌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𝐴𝐼𝐹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𝑀𝑌</m:t>
                          </m:r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𝐴𝐼𝐹</m:t>
                          </m:r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We’ll use </a:t>
                </a:r>
                <a:r>
                  <a:rPr lang="en-US" dirty="0" err="1">
                    <a:latin typeface="Courier New" panose="02070309020205020404" pitchFamily="49" charset="0"/>
                  </a:rPr>
                  <a:t>np.fft.fft</a:t>
                </a:r>
                <a:r>
                  <a:rPr lang="en-US" dirty="0"/>
                  <a:t> and </a:t>
                </a:r>
                <a:r>
                  <a:rPr lang="en-US" dirty="0" err="1">
                    <a:latin typeface="Courier New" panose="02070309020205020404" pitchFamily="49" charset="0"/>
                  </a:rPr>
                  <a:t>np.fft.ifft</a:t>
                </a:r>
                <a:r>
                  <a:rPr lang="en-US" dirty="0"/>
                  <a:t> for this.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12B27B-48A9-C0B2-8F96-C670C9C64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3981416"/>
                <a:ext cx="9789319" cy="2132443"/>
              </a:xfrm>
              <a:prstGeom prst="rect">
                <a:avLst/>
              </a:prstGeom>
              <a:blipFill>
                <a:blip r:embed="rId6"/>
                <a:stretch>
                  <a:fillRect l="-498" t="-1429" b="-3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655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6ECFE-32F6-45C8-8C5E-7B793D917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08C6526-BF23-4D2A-433E-568D1CA54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91A6B4-F236-9B68-DE2F-43E9F98D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C9F448-2192-A8F5-8049-4CD0D51F748C}"/>
              </a:ext>
            </a:extLst>
          </p:cNvPr>
          <p:cNvSpPr/>
          <p:nvPr/>
        </p:nvSpPr>
        <p:spPr>
          <a:xfrm>
            <a:off x="0" y="573348"/>
            <a:ext cx="5416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b="1" dirty="0"/>
              <a:t>How myocardial blood flow (MBF) is calculated: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86712-BED9-9278-1D87-19D90CCBE7FE}"/>
              </a:ext>
            </a:extLst>
          </p:cNvPr>
          <p:cNvSpPr txBox="1"/>
          <p:nvPr/>
        </p:nvSpPr>
        <p:spPr>
          <a:xfrm>
            <a:off x="169595" y="942680"/>
            <a:ext cx="12022405" cy="3586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600" dirty="0"/>
              <a:t>There are two main modeling approaches:</a:t>
            </a:r>
          </a:p>
          <a:p>
            <a:pPr>
              <a:lnSpc>
                <a:spcPct val="150000"/>
              </a:lnSpc>
              <a:buNone/>
            </a:pPr>
            <a:r>
              <a:rPr lang="en-US" sz="1600" b="1" dirty="0"/>
              <a:t>a) Tracer-kinetic (blood-tissue exchange) model</a:t>
            </a:r>
          </a:p>
          <a:p>
            <a:pPr>
              <a:lnSpc>
                <a:spcPct val="150000"/>
              </a:lnSpc>
              <a:buNone/>
            </a:pPr>
            <a:r>
              <a:rPr lang="en-US" sz="1600" b="1" dirty="0"/>
              <a:t>b) Deconvolution approach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It assumes that the tissue signal curve is the </a:t>
            </a:r>
            <a:r>
              <a:rPr lang="en-US" sz="1600" b="1" dirty="0"/>
              <a:t>convolution</a:t>
            </a:r>
            <a:r>
              <a:rPr lang="en-US" sz="1600" dirty="0"/>
              <a:t> of the input (AIF) with the </a:t>
            </a:r>
            <a:r>
              <a:rPr lang="en-US" sz="1600" b="1" dirty="0"/>
              <a:t>tissue impulse response</a:t>
            </a:r>
            <a:endParaRPr lang="en-US" sz="16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By </a:t>
            </a:r>
            <a:r>
              <a:rPr lang="en-US" sz="1600" b="1" dirty="0"/>
              <a:t>deconvolving</a:t>
            </a:r>
            <a:r>
              <a:rPr lang="en-US" sz="1600" dirty="0"/>
              <a:t> the tissue curve with the AIF, we recover that impulse response.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</a:t>
            </a:r>
            <a:r>
              <a:rPr lang="en-US" sz="1600" b="1" dirty="0"/>
              <a:t>height (amplitude)</a:t>
            </a:r>
            <a:r>
              <a:rPr lang="en-US" sz="1600" dirty="0"/>
              <a:t> of this impulse response at time zero represents the </a:t>
            </a:r>
            <a:r>
              <a:rPr lang="en-US" sz="1600" b="1" dirty="0"/>
              <a:t>blood flow</a:t>
            </a:r>
            <a:r>
              <a:rPr lang="en-US" sz="1600" dirty="0"/>
              <a:t> through that tissue.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Deconvolution is unstable mathematically (for example by using Fourier Transform obtained negative values)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 </a:t>
            </a:r>
            <a:r>
              <a:rPr lang="en-US" sz="1600" b="1" dirty="0"/>
              <a:t>constrain</a:t>
            </a:r>
            <a:r>
              <a:rPr lang="en-US" sz="1600" dirty="0"/>
              <a:t> such as </a:t>
            </a:r>
            <a:r>
              <a:rPr lang="en-US" sz="1600" b="1" dirty="0"/>
              <a:t>Fermi function </a:t>
            </a:r>
            <a:r>
              <a:rPr lang="en-US" sz="1600" dirty="0"/>
              <a:t>is used, which provides a physiologically realistic shape for the response curve.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0CD281-C19D-00AB-2A72-C9BC9102E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076" y="4414850"/>
            <a:ext cx="7748073" cy="23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64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2B319-1B85-9581-7C96-945698D95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A7725215-D394-BD7C-14FE-93835DE57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34F379-43A9-B570-FBCD-97FF2320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1382C0-1E27-BECA-F982-7C34F2C244F1}"/>
              </a:ext>
            </a:extLst>
          </p:cNvPr>
          <p:cNvSpPr/>
          <p:nvPr/>
        </p:nvSpPr>
        <p:spPr>
          <a:xfrm>
            <a:off x="0" y="539999"/>
            <a:ext cx="7610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Approximating the tissue impulse response with a Fermi function: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BB4F9-53BA-5A25-2E16-B11B43D4855C}"/>
              </a:ext>
            </a:extLst>
          </p:cNvPr>
          <p:cNvSpPr txBox="1"/>
          <p:nvPr/>
        </p:nvSpPr>
        <p:spPr>
          <a:xfrm>
            <a:off x="112444" y="1017398"/>
            <a:ext cx="1002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The amount of tracer in the ROI at any time,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q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(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), is simply the difference between the amount of tracer that was washed in and washed out.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B35EAE-B8F5-7C9C-1BB2-8064B1120C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236" b="12680"/>
          <a:stretch>
            <a:fillRect/>
          </a:stretch>
        </p:blipFill>
        <p:spPr>
          <a:xfrm>
            <a:off x="2842614" y="1716895"/>
            <a:ext cx="5436358" cy="509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401B88-671A-F496-7F03-D77F3486C329}"/>
              </a:ext>
            </a:extLst>
          </p:cNvPr>
          <p:cNvSpPr txBox="1"/>
          <p:nvPr/>
        </p:nvSpPr>
        <p:spPr>
          <a:xfrm>
            <a:off x="112444" y="2166419"/>
            <a:ext cx="29600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F is the rate of flow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B84469-1753-0765-B63F-0B178C42E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767" y="2724511"/>
            <a:ext cx="5782130" cy="7044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F54F2E-AE07-737E-913C-95BEB6B98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142" y="3679178"/>
            <a:ext cx="5782130" cy="6686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349B3F-E54E-3185-199C-EC6790F4A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2614" y="4745744"/>
            <a:ext cx="5142762" cy="7044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B611BF-BF3E-B85B-336B-D13B488D6201}"/>
              </a:ext>
            </a:extLst>
          </p:cNvPr>
          <p:cNvSpPr txBox="1"/>
          <p:nvPr/>
        </p:nvSpPr>
        <p:spPr>
          <a:xfrm>
            <a:off x="280701" y="5483694"/>
            <a:ext cx="8901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R(t) represents the probability that a tracer molecule remains in the ROI up to time t.</a:t>
            </a:r>
          </a:p>
          <a:p>
            <a:r>
              <a:rPr lang="en-US" dirty="0">
                <a:latin typeface="Times New Roman" panose="02020603050405020304" pitchFamily="18" charset="0"/>
              </a:rPr>
              <a:t>The shape of the tissue impulse response, R(t), can be approximated with a Fermi function.</a:t>
            </a:r>
          </a:p>
        </p:txBody>
      </p:sp>
    </p:spTree>
    <p:extLst>
      <p:ext uri="{BB962C8B-B14F-4D97-AF65-F5344CB8AC3E}">
        <p14:creationId xmlns:p14="http://schemas.microsoft.com/office/powerpoint/2010/main" val="231270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7C569-FAEF-D5C9-AAB4-2E2B38FA2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79A9E2AF-9949-B38E-D55F-889C6B10E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EDC7E-4B3A-58A5-A22C-08EF452C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62725"/>
            <a:ext cx="377290" cy="295275"/>
          </a:xfrm>
        </p:spPr>
        <p:txBody>
          <a:bodyPr/>
          <a:lstStyle/>
          <a:p>
            <a:fld id="{3110C20E-229F-4ECA-8237-DEECDEF0EF67}" type="slidenum">
              <a:rPr lang="en-IE" smtClean="0"/>
              <a:t>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C0B79A-3F6D-B4C3-97FD-E682877FF2F5}"/>
              </a:ext>
            </a:extLst>
          </p:cNvPr>
          <p:cNvSpPr/>
          <p:nvPr/>
        </p:nvSpPr>
        <p:spPr>
          <a:xfrm>
            <a:off x="20102" y="535127"/>
            <a:ext cx="7443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Approximating the tissue impulse response with a Fermi function: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EE5E2-6535-19A4-3914-4007ECCD7F17}"/>
              </a:ext>
            </a:extLst>
          </p:cNvPr>
          <p:cNvSpPr txBox="1"/>
          <p:nvPr/>
        </p:nvSpPr>
        <p:spPr>
          <a:xfrm>
            <a:off x="188645" y="1099806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analytical expression for the Fermi function model is: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46BEA-EEF0-532D-C4BA-52274FE10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369" y="1626264"/>
            <a:ext cx="5256121" cy="153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3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369B05-1C4B-2BD6-0BB2-1E5414C75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FDDBC6B8-044B-EA99-C35B-59B1FE32A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456785-B2E0-ADDB-1B98-84EC119A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62725"/>
            <a:ext cx="377290" cy="295275"/>
          </a:xfrm>
        </p:spPr>
        <p:txBody>
          <a:bodyPr/>
          <a:lstStyle/>
          <a:p>
            <a:fld id="{3110C20E-229F-4ECA-8237-DEECDEF0EF67}" type="slidenum">
              <a:rPr lang="en-IE" smtClean="0"/>
              <a:t>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43A183-353A-F189-450B-AC05DBF90B20}"/>
              </a:ext>
            </a:extLst>
          </p:cNvPr>
          <p:cNvSpPr/>
          <p:nvPr/>
        </p:nvSpPr>
        <p:spPr>
          <a:xfrm>
            <a:off x="20102" y="535127"/>
            <a:ext cx="7443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Approximating the tissue impulse response with a Fermi function:</a:t>
            </a:r>
          </a:p>
        </p:txBody>
      </p:sp>
    </p:spTree>
    <p:extLst>
      <p:ext uri="{BB962C8B-B14F-4D97-AF65-F5344CB8AC3E}">
        <p14:creationId xmlns:p14="http://schemas.microsoft.com/office/powerpoint/2010/main" val="1041221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C8907-0EDA-512E-FA21-B84921FA1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69C5A9D7-98CE-CE95-469F-58A33E9E9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CC2035-2DDB-A7EB-F540-7559285A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43675"/>
            <a:ext cx="386815" cy="314325"/>
          </a:xfrm>
        </p:spPr>
        <p:txBody>
          <a:bodyPr/>
          <a:lstStyle/>
          <a:p>
            <a:fld id="{3110C20E-229F-4ECA-8237-DEECDEF0EF67}" type="slidenum">
              <a:rPr lang="en-IE" smtClean="0"/>
              <a:t>8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FD8CC9-12BF-B0AC-33DF-FBE7916BDF70}"/>
              </a:ext>
            </a:extLst>
          </p:cNvPr>
          <p:cNvSpPr/>
          <p:nvPr/>
        </p:nvSpPr>
        <p:spPr>
          <a:xfrm>
            <a:off x="0" y="456564"/>
            <a:ext cx="436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What is the content of the DICOM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B6509-F845-54DD-8655-6E7FCDC07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556" y="962358"/>
            <a:ext cx="7318237" cy="56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17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6A06C-DDF3-58E0-B5B8-82A650B26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8EE7C88D-885E-4C6D-DB4A-39A54FF82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ECA30A-177F-55A0-176F-C4A22928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91300"/>
            <a:ext cx="377290" cy="266700"/>
          </a:xfrm>
        </p:spPr>
        <p:txBody>
          <a:bodyPr/>
          <a:lstStyle/>
          <a:p>
            <a:fld id="{3110C20E-229F-4ECA-8237-DEECDEF0EF67}" type="slidenum">
              <a:rPr lang="en-IE" smtClean="0"/>
              <a:t>9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CE3D8C-61E4-0642-0B12-85C2450B9538}"/>
              </a:ext>
            </a:extLst>
          </p:cNvPr>
          <p:cNvSpPr/>
          <p:nvPr/>
        </p:nvSpPr>
        <p:spPr>
          <a:xfrm>
            <a:off x="0" y="456564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What is the two regions in the tiff file</a:t>
            </a:r>
          </a:p>
        </p:txBody>
      </p:sp>
      <p:pic>
        <p:nvPicPr>
          <p:cNvPr id="8" name="Picture 7" descr="A white oval object in a black background&#10;&#10;AI-generated content may be incorrect.">
            <a:extLst>
              <a:ext uri="{FF2B5EF4-FFF2-40B4-BE49-F238E27FC236}">
                <a16:creationId xmlns:a16="http://schemas.microsoft.com/office/drawing/2014/main" id="{BD4FE530-5571-CDFC-98A7-C15410942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8" y="1157532"/>
            <a:ext cx="3486151" cy="46482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ED95E0-1AF7-4D0D-4F0E-E156CFBDD3BA}"/>
              </a:ext>
            </a:extLst>
          </p:cNvPr>
          <p:cNvSpPr/>
          <p:nvPr/>
        </p:nvSpPr>
        <p:spPr>
          <a:xfrm>
            <a:off x="899284" y="5934157"/>
            <a:ext cx="29273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The “AIF_And_Myo_Masks.tiff”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48D57-4164-604F-64A3-29918B7D3E54}"/>
              </a:ext>
            </a:extLst>
          </p:cNvPr>
          <p:cNvSpPr txBox="1"/>
          <p:nvPr/>
        </p:nvSpPr>
        <p:spPr>
          <a:xfrm>
            <a:off x="4291049" y="5976284"/>
            <a:ext cx="3538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Blood pool region are pixels that </a:t>
            </a:r>
            <a:r>
              <a:rPr lang="en-US" sz="1400" b="1" dirty="0"/>
              <a:t>mask==0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F547F-6843-461B-573B-CFF2A0580611}"/>
              </a:ext>
            </a:extLst>
          </p:cNvPr>
          <p:cNvSpPr txBox="1"/>
          <p:nvPr/>
        </p:nvSpPr>
        <p:spPr>
          <a:xfrm>
            <a:off x="8086688" y="5993553"/>
            <a:ext cx="3667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Myocardium region are pixels that </a:t>
            </a:r>
            <a:r>
              <a:rPr lang="en-US" sz="1400" b="1" dirty="0"/>
              <a:t>mask==1</a:t>
            </a:r>
            <a:endParaRPr lang="en-US" sz="1400" dirty="0"/>
          </a:p>
        </p:txBody>
      </p:sp>
      <p:pic>
        <p:nvPicPr>
          <p:cNvPr id="11" name="Picture 10" descr="A black circle on a white background&#10;&#10;AI-generated content may be incorrect.">
            <a:extLst>
              <a:ext uri="{FF2B5EF4-FFF2-40B4-BE49-F238E27FC236}">
                <a16:creationId xmlns:a16="http://schemas.microsoft.com/office/drawing/2014/main" id="{010FDBD4-DABE-3A4C-E27E-2513188EF1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49" y="1052267"/>
            <a:ext cx="3838576" cy="4947545"/>
          </a:xfrm>
          <a:prstGeom prst="rect">
            <a:avLst/>
          </a:prstGeom>
        </p:spPr>
      </p:pic>
      <p:pic>
        <p:nvPicPr>
          <p:cNvPr id="14" name="Picture 13" descr="A black circle on a white background&#10;&#10;AI-generated content may be incorrect.">
            <a:extLst>
              <a:ext uri="{FF2B5EF4-FFF2-40B4-BE49-F238E27FC236}">
                <a16:creationId xmlns:a16="http://schemas.microsoft.com/office/drawing/2014/main" id="{2713BB0E-D3C0-B19B-F880-B94D92888C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4" y="1046009"/>
            <a:ext cx="3838575" cy="494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120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88631</TotalTime>
  <Words>1224</Words>
  <Application>Microsoft Office PowerPoint</Application>
  <PresentationFormat>Widescreen</PresentationFormat>
  <Paragraphs>165</Paragraphs>
  <Slides>33</Slides>
  <Notes>33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Calibri</vt:lpstr>
      <vt:lpstr>Cambria Math</vt:lpstr>
      <vt:lpstr>Consolas</vt:lpstr>
      <vt:lpstr>Convection Extra Bold</vt:lpstr>
      <vt:lpstr>Courier New</vt:lpstr>
      <vt:lpstr>TeXGyreAdventor-Bold</vt:lpstr>
      <vt:lpstr>Times New Roman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Morteza Namvar</cp:lastModifiedBy>
  <cp:revision>462</cp:revision>
  <dcterms:created xsi:type="dcterms:W3CDTF">2020-01-27T13:54:00Z</dcterms:created>
  <dcterms:modified xsi:type="dcterms:W3CDTF">2025-11-04T18:31:41Z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1033-10.2.0.5824</vt:lpwstr>
  </property>
</Properties>
</file>